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9100-C057-426B-9299-6EB062EA5AB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968A-CACA-4998-8238-BF6D03F8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100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90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2" name="object 4"/>
          <p:cNvSpPr/>
          <p:nvPr/>
        </p:nvSpPr>
        <p:spPr>
          <a:xfrm>
            <a:off x="914400" y="6096000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GYNAECOLOGY 20th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336" y="1600200"/>
            <a:ext cx="6686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SYSTEM MODULE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Session</a:t>
            </a:r>
            <a:r>
              <a:rPr lang="en-US" b="1" kern="0" dirty="0">
                <a:solidFill>
                  <a:srgbClr val="000000"/>
                </a:solidFill>
              </a:rPr>
              <a:t>: </a:t>
            </a:r>
            <a:r>
              <a:rPr lang="en-US" b="1" kern="0" dirty="0" smtClean="0">
                <a:solidFill>
                  <a:srgbClr val="000000"/>
                </a:solidFill>
              </a:rPr>
              <a:t>    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Lecture:     3</a:t>
            </a:r>
            <a:endParaRPr lang="en-US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Duration : 1 hour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SUBFRTILITY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372" y="3733800"/>
            <a:ext cx="8032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+mj-cs"/>
              </a:rPr>
              <a:t>Module staff</a:t>
            </a:r>
            <a:r>
              <a:rPr lang="en-US" b="1" dirty="0" smtClean="0">
                <a:solidFill>
                  <a:srgbClr val="000000"/>
                </a:solidFill>
                <a:cs typeface="+mj-cs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Dr.Raya Muslim Al Hassan (module leader)           </a:t>
            </a:r>
            <a:r>
              <a:rPr lang="en-US" dirty="0">
                <a:solidFill>
                  <a:srgbClr val="000000"/>
                </a:solidFill>
              </a:rPr>
              <a:t>Dr.Nada H Al </a:t>
            </a:r>
            <a:r>
              <a:rPr lang="en-US" dirty="0" smtClean="0">
                <a:solidFill>
                  <a:srgbClr val="000000"/>
                </a:solidFill>
              </a:rPr>
              <a:t>Jassim</a:t>
            </a: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Dr.Alaa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Hifthi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                            </a:t>
            </a:r>
            <a:r>
              <a:rPr lang="en-US" dirty="0" err="1">
                <a:solidFill>
                  <a:srgbClr val="000000"/>
                </a:solidFill>
              </a:rPr>
              <a:t>Dr.Nawal</a:t>
            </a:r>
            <a:r>
              <a:rPr lang="en-US" dirty="0">
                <a:solidFill>
                  <a:srgbClr val="000000"/>
                </a:solidFill>
              </a:rPr>
              <a:t> Mustafa </a:t>
            </a:r>
            <a:r>
              <a:rPr lang="en-US" dirty="0" err="1">
                <a:solidFill>
                  <a:srgbClr val="000000"/>
                </a:solidFill>
              </a:rPr>
              <a:t>Abdulah</a:t>
            </a:r>
            <a:endParaRPr lang="en-US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Dr.Marwa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sadik</a:t>
            </a:r>
            <a:r>
              <a:rPr lang="en-US" dirty="0" smtClean="0">
                <a:solidFill>
                  <a:srgbClr val="000000"/>
                </a:solidFill>
              </a:rPr>
              <a:t>                                                           </a:t>
            </a:r>
            <a:r>
              <a:rPr lang="en-US" dirty="0" err="1">
                <a:solidFill>
                  <a:srgbClr val="000000"/>
                </a:solidFill>
              </a:rPr>
              <a:t>Dr.Nehaya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Mnahi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Aubody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2021-2022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rd</a:t>
            </a:r>
            <a:r>
              <a:rPr lang="en-US" sz="2800" b="1" kern="0" dirty="0" smtClean="0">
                <a:solidFill>
                  <a:srgbClr val="000000"/>
                </a:solidFill>
              </a:rPr>
              <a:t> year S 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36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7675" y="847725"/>
            <a:ext cx="8086725" cy="37242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Laparoscopy + dye test (chromotubation) if tubal blockage seen in HSG 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5" descr="http://3.bp.blogspot.com/-qfkHxuRcqjU/UL6qJFmEMnI/AAAAAAAAokE/m9Diu6mVZgM/s400/chromotub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943600" cy="4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599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6"/>
          <p:cNvSpPr txBox="1">
            <a:spLocks/>
          </p:cNvSpPr>
          <p:nvPr/>
        </p:nvSpPr>
        <p:spPr>
          <a:xfrm>
            <a:off x="457200" y="1619250"/>
            <a:ext cx="7848600" cy="2571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/>
              <a:t>Laparoscopy </a:t>
            </a:r>
          </a:p>
          <a:p>
            <a:endParaRPr lang="ar-IQ" altLang="en-US" dirty="0"/>
          </a:p>
        </p:txBody>
      </p:sp>
      <p:pic>
        <p:nvPicPr>
          <p:cNvPr id="5" name="Picture 5" descr="prea1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805"/>
            <a:ext cx="4267200" cy="266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71940"/>
            <a:ext cx="3962400" cy="27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877669"/>
            <a:ext cx="668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ASSESSING PERITONEAL FACTORS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842200"/>
            <a:ext cx="2868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 smtClean="0"/>
              <a:t>endometriosis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INVESTIGATIONS (MALE)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4438" y="1447800"/>
            <a:ext cx="4244975" cy="431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Semen analysis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Needs prior appointment with lab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Abstinence 2-4 days.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Complete collection of the semen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Transport to lab in 1 hour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Put it in incubator 37˚c or at room temperature.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9162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24"/>
            <a:ext cx="9144000" cy="6094476"/>
          </a:xfrm>
        </p:spPr>
      </p:pic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73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08" y="5581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Fertility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individualized	to optimize 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result, Management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expectant, medical,	surgical or	combination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these.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0850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OVULATION INDUCTION </a:t>
            </a:r>
            <a:b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14488"/>
            <a:ext cx="7693025" cy="379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Normogonadotrophic anovulation (PCOS).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Anti- oestrogens e.g Clomiphene/ Tamoxifen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Metformin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Gonadotrophins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Hypogonadotrophic hypogonadism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Pulsatile GnRH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Gonadotrophins with LH activity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Bromocriptine ( for hyperprolactinaemia)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Laparoscopic ovarian drilling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4) Luteal phase support-progesterone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45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Peritoneal/Uterine/tubal problems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828800"/>
            <a:ext cx="76930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Endometriosis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:Laparoscopic surgical ablation/ resection of spots + adhesiolysis .</a:t>
            </a: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Uterine factors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hysteroscopic adhesiolysis for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Asherman’s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syndrome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,myomectomy for fibroid .</a:t>
            </a:r>
          </a:p>
          <a:p>
            <a:pPr>
              <a:buFontTx/>
              <a:buChar char="-"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Tubal factors: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Laparoscopic tubal surgery or IVF .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4608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Treatment of male </a:t>
            </a:r>
            <a:r>
              <a:rPr lang="en-US" altLang="en-US" dirty="0" err="1" smtClean="0">
                <a:solidFill>
                  <a:srgbClr val="FF0000"/>
                </a:solidFill>
              </a:rPr>
              <a:t>subfertlity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/>
              <a:t>According to the cause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4967" y="2967335"/>
            <a:ext cx="2214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IUI ???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IVF ???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7147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6"/>
          <p:cNvSpPr txBox="1">
            <a:spLocks noChangeArrowheads="1"/>
          </p:cNvSpPr>
          <p:nvPr/>
        </p:nvSpPr>
        <p:spPr bwMode="auto">
          <a:xfrm>
            <a:off x="1066800" y="4786313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Intra-uterine insemination(IUI): injection of activated semen inside the uterus by a catheter</a:t>
            </a:r>
            <a:endParaRPr lang="ar-IQ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887442"/>
            <a:ext cx="5266459" cy="391315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710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92" y="1524000"/>
            <a:ext cx="8770192" cy="4992218"/>
          </a:xfrm>
          <a:noFill/>
        </p:spPr>
      </p:pic>
      <p:sp>
        <p:nvSpPr>
          <p:cNvPr id="5" name="Rectangle 4"/>
          <p:cNvSpPr/>
          <p:nvPr/>
        </p:nvSpPr>
        <p:spPr>
          <a:xfrm>
            <a:off x="3733800" y="753070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IVF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5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What is subfertility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ubfertility is the failure of conception in         </a:t>
            </a:r>
          </a:p>
          <a:p>
            <a:pPr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 couple having regular, unprotected coitus for  1 year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4"/>
          <p:cNvSpPr>
            <a:spLocks noChangeArrowheads="1"/>
          </p:cNvSpPr>
          <p:nvPr/>
        </p:nvSpPr>
        <p:spPr bwMode="auto">
          <a:xfrm>
            <a:off x="352425" y="3544888"/>
            <a:ext cx="8715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PRIMARY</a:t>
            </a:r>
            <a:r>
              <a:rPr lang="en-US" altLang="en-US" sz="2400" b="1" dirty="0">
                <a:solidFill>
                  <a:srgbClr val="002060"/>
                </a:solidFill>
              </a:rPr>
              <a:t> – Couple without a prior pregnancy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SECONDARY</a:t>
            </a:r>
            <a:r>
              <a:rPr lang="en-US" altLang="en-US" sz="2400" b="1" dirty="0">
                <a:solidFill>
                  <a:srgbClr val="002060"/>
                </a:solidFill>
              </a:rPr>
              <a:t> – Couple with previous pregnancy including miscarriage/ectopic</a:t>
            </a:r>
            <a:endParaRPr lang="ar-IQ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2425" y="4869043"/>
            <a:ext cx="7400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/>
              <a:t>75-80% of </a:t>
            </a:r>
            <a:r>
              <a:rPr lang="en-US" altLang="en-US" sz="2400" b="1" dirty="0" smtClean="0"/>
              <a:t>couples there </a:t>
            </a:r>
            <a:r>
              <a:rPr lang="en-US" altLang="en-US" sz="2400" b="1" dirty="0"/>
              <a:t>will be </a:t>
            </a:r>
            <a:r>
              <a:rPr lang="en-US" altLang="en-US" sz="2400" b="1" dirty="0" smtClean="0"/>
              <a:t>pregnancy </a:t>
            </a:r>
            <a:r>
              <a:rPr lang="en-US" altLang="en-US" sz="2400" b="1" dirty="0"/>
              <a:t>after 12 cycles</a:t>
            </a:r>
          </a:p>
          <a:p>
            <a:pPr eaLnBrk="1" hangingPunct="1"/>
            <a:r>
              <a:rPr lang="en-US" altLang="en-US" sz="2400" b="1" dirty="0"/>
              <a:t>90-95% of couples will be pregnant after 2-3 years.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/>
              <a:t>    </a:t>
            </a:r>
            <a:endParaRPr lang="ar-IQ" alt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7215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CER\Desktop\New folder\ivf-what-everyone-needs-to-know-about-ivf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7173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229600" cy="55927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u="sng" dirty="0" smtClean="0">
                <a:cs typeface="+mj-cs"/>
              </a:rPr>
              <a:t>Causes :-  </a:t>
            </a:r>
          </a:p>
          <a:p>
            <a:pPr marL="0" lvl="0" indent="0">
              <a:buNone/>
            </a:pPr>
            <a:r>
              <a:rPr lang="en-US" b="1" u="sng" dirty="0" smtClean="0">
                <a:solidFill>
                  <a:srgbClr val="FF0000"/>
                </a:solidFill>
                <a:cs typeface="+mj-cs"/>
              </a:rPr>
              <a:t>A - Female  30%  </a:t>
            </a:r>
            <a:endParaRPr lang="en-US" sz="2400" b="1" u="sng" dirty="0" smtClean="0">
              <a:solidFill>
                <a:srgbClr val="FF0000"/>
              </a:solidFill>
              <a:cs typeface="+mj-cs"/>
            </a:endParaRPr>
          </a:p>
          <a:p>
            <a:pPr marL="0" lvl="0" indent="0">
              <a:buNone/>
            </a:pPr>
            <a:r>
              <a:rPr lang="en-US" sz="2400" b="1" dirty="0" smtClean="0">
                <a:cs typeface="+mj-cs"/>
              </a:rPr>
              <a:t> </a:t>
            </a:r>
            <a:r>
              <a:rPr lang="en-US" sz="2400" b="1" u="sng" dirty="0" smtClean="0">
                <a:cs typeface="+mj-cs"/>
              </a:rPr>
              <a:t>1- 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ovulatory disorders : -</a:t>
            </a:r>
            <a:endParaRPr lang="en-US" sz="2000" u="sng" dirty="0" smtClean="0">
              <a:solidFill>
                <a:schemeClr val="tx1"/>
              </a:solidFill>
              <a:cs typeface="+mj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	commonest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 is polycystic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ovary syndrome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(PCOS)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Hypothalamic	disorders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Hypothalamic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hypogonadism) .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Pituitary disease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(e.g. Hyperprolactinaemia).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Endocrine abnormalities (thyroid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disease) .</a:t>
            </a:r>
          </a:p>
          <a:p>
            <a:pPr marL="0" lvl="0" indent="0">
              <a:buNone/>
            </a:pPr>
            <a:endParaRPr lang="en-US" sz="2400" b="1" dirty="0" smtClean="0">
              <a:cs typeface="+mj-cs"/>
            </a:endParaRP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2- Tubal factors :- </a:t>
            </a:r>
            <a:r>
              <a:rPr lang="en-US" sz="2400" u="sng" dirty="0">
                <a:cs typeface="+mj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+mj-cs"/>
              </a:rPr>
              <a:t>(PID, previous surgery, endometriosis)</a:t>
            </a:r>
          </a:p>
          <a:p>
            <a:pPr marL="0" indent="0">
              <a:buNone/>
            </a:pPr>
            <a:r>
              <a:rPr lang="en-US" sz="2400" b="1" u="sng" dirty="0">
                <a:cs typeface="+mj-cs"/>
              </a:rPr>
              <a:t>3- </a:t>
            </a:r>
            <a:r>
              <a:rPr lang="en-US" sz="2400" b="1" u="sng" dirty="0" smtClean="0">
                <a:cs typeface="+mj-cs"/>
              </a:rPr>
              <a:t>Uterine factors :- </a:t>
            </a:r>
            <a:r>
              <a:rPr lang="en-US" sz="2000" b="1" u="sng" dirty="0" smtClean="0">
                <a:cs typeface="+mj-cs"/>
              </a:rPr>
              <a:t> </a:t>
            </a:r>
            <a:r>
              <a:rPr lang="en-US" sz="2000" dirty="0">
                <a:cs typeface="+mj-cs"/>
              </a:rPr>
              <a:t>(fibroid, adhesions)</a:t>
            </a:r>
            <a:r>
              <a:rPr lang="en-US" sz="2000" b="1" dirty="0">
                <a:cs typeface="+mj-cs"/>
              </a:rPr>
              <a:t>                    </a:t>
            </a:r>
            <a:endParaRPr lang="en-US" sz="2000" b="1" dirty="0" smtClean="0">
              <a:cs typeface="+mj-cs"/>
            </a:endParaRPr>
          </a:p>
          <a:p>
            <a:pPr marL="0" indent="0">
              <a:buNone/>
            </a:pPr>
            <a:r>
              <a:rPr lang="en-US" sz="2400" b="1" u="sng" dirty="0" smtClean="0">
                <a:cs typeface="+mj-cs"/>
              </a:rPr>
              <a:t>4-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Peritoneal (endometriosis).</a:t>
            </a:r>
          </a:p>
          <a:p>
            <a:pPr marL="0" lvl="0" indent="0">
              <a:buNone/>
            </a:pPr>
            <a:r>
              <a:rPr lang="en-US" sz="2400" b="1" u="sng" dirty="0" smtClean="0">
                <a:cs typeface="+mj-cs"/>
              </a:rPr>
              <a:t>5- </a:t>
            </a:r>
            <a:r>
              <a:rPr lang="en-US" sz="2400" b="1" u="sng" dirty="0" smtClean="0">
                <a:solidFill>
                  <a:schemeClr val="tx1"/>
                </a:solidFill>
                <a:cs typeface="+mj-cs"/>
              </a:rPr>
              <a:t>Cervical factors .</a:t>
            </a:r>
            <a:endParaRPr lang="ar-IQ" sz="2400" b="1" u="sng" dirty="0" smtClean="0">
              <a:solidFill>
                <a:schemeClr val="tx1"/>
              </a:solidFill>
              <a:cs typeface="+mj-cs"/>
            </a:endParaRPr>
          </a:p>
          <a:p>
            <a:endParaRPr lang="en-US" sz="2400" dirty="0" smtClean="0">
              <a:cs typeface="+mj-cs"/>
            </a:endParaRPr>
          </a:p>
          <a:p>
            <a:endParaRPr lang="en-US" sz="24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075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5800" b="1" dirty="0" smtClean="0">
                <a:solidFill>
                  <a:srgbClr val="FF0000"/>
                </a:solidFill>
                <a:cs typeface="+mj-cs"/>
              </a:rPr>
              <a:t>B -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Male 30% </a:t>
            </a:r>
          </a:p>
          <a:p>
            <a:pPr marL="0" lv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Compromised sperm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	quality	is an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important	contributor to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subfertility.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 Mainly unknown cause )  .</a:t>
            </a:r>
          </a:p>
          <a:p>
            <a:pPr marL="0" lvl="0" indent="0">
              <a:buNone/>
            </a:pPr>
            <a:r>
              <a:rPr lang="en-US" sz="3400" b="1" dirty="0" smtClean="0">
                <a:cs typeface="+mj-cs"/>
              </a:rPr>
              <a:t> </a:t>
            </a:r>
            <a:r>
              <a:rPr lang="en-US" sz="4500" b="1" dirty="0" smtClean="0">
                <a:cs typeface="+mj-cs"/>
              </a:rPr>
              <a:t>- Possible causes :-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Environmental and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issues.		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Infections :- ( Orchitis , epididymitis )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Iatrogenic :- pelvic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radiotherapy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for	undescended	or	torted	testes .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conditions such as diabetes .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Occupational factors :- 	contact with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chemicals  , radiation or heat  .	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Erectile difficulties or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problems with ejaculation. </a:t>
            </a:r>
          </a:p>
          <a:p>
            <a:pPr lvl="0">
              <a:buFont typeface="Wingdings" pitchFamily="2" charset="2"/>
              <a:buChar char="q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Genetic : aneuploidy of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(Klinefelter</a:t>
            </a:r>
          </a:p>
          <a:p>
            <a:pPr marL="0" lv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	XXY most	commonly)</a:t>
            </a:r>
          </a:p>
          <a:p>
            <a:pPr marL="0" lvl="0" indent="0">
              <a:buNone/>
            </a:pPr>
            <a:r>
              <a:rPr lang="en-US" sz="5100" b="1" dirty="0" smtClean="0">
                <a:solidFill>
                  <a:srgbClr val="FF0000"/>
                </a:solidFill>
                <a:cs typeface="+mj-cs"/>
              </a:rPr>
              <a:t>C - 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Mixed    15%     </a:t>
            </a:r>
          </a:p>
          <a:p>
            <a:pPr marL="0" lvl="0" indent="0">
              <a:buNone/>
            </a:pPr>
            <a:r>
              <a:rPr lang="en-US" sz="5800" b="1" dirty="0" smtClean="0">
                <a:solidFill>
                  <a:srgbClr val="FF0000"/>
                </a:solidFill>
                <a:cs typeface="+mj-cs"/>
              </a:rPr>
              <a:t>D -</a:t>
            </a:r>
            <a:r>
              <a:rPr lang="en-US" sz="5800" b="1" u="sng" dirty="0" smtClean="0">
                <a:solidFill>
                  <a:srgbClr val="FF0000"/>
                </a:solidFill>
                <a:cs typeface="+mj-cs"/>
              </a:rPr>
              <a:t>Unexplained 25%     </a:t>
            </a:r>
            <a:endParaRPr lang="ar-IQ" sz="5800" b="1" u="sng" dirty="0" smtClean="0">
              <a:solidFill>
                <a:srgbClr val="FF0000"/>
              </a:solidFill>
              <a:cs typeface="+mj-cs"/>
            </a:endParaRPr>
          </a:p>
          <a:p>
            <a:endParaRPr lang="en-US" sz="2400" dirty="0" smtClean="0">
              <a:cs typeface="+mj-cs"/>
            </a:endParaRPr>
          </a:p>
          <a:p>
            <a:pPr lvl="0"/>
            <a:endParaRPr lang="ar-IQ" sz="3800" dirty="0" smtClean="0">
              <a:cs typeface="+mj-cs"/>
            </a:endParaRPr>
          </a:p>
          <a:p>
            <a:endParaRPr lang="en-US" sz="38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8598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History &amp; examination</a:t>
            </a:r>
            <a:endParaRPr lang="ar-IQ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920"/>
            <a:ext cx="8991600" cy="5068480"/>
          </a:xfrm>
          <a:prstGeom prst="rect">
            <a:avLst/>
          </a:prstGeom>
          <a:noFill/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04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685800" y="609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INVESTIGATIONS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295400"/>
            <a:ext cx="3770313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Assess ovulation .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Tubal patency .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Uterine abnormality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760913" y="1295400"/>
            <a:ext cx="3770312" cy="372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Semen analysis 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Hormonal analysis(T, FSH, LH) +/-Karyotyping</a:t>
            </a: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784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204787"/>
            <a:ext cx="7924800" cy="19288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ASSESSING OVULATION</a:t>
            </a:r>
          </a:p>
        </p:txBody>
      </p:sp>
      <p:pic>
        <p:nvPicPr>
          <p:cNvPr id="6" name="Picture 4" descr="C:\Users\ACER\Desktop\New folder\thFBVN6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4071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0783" y="1524000"/>
            <a:ext cx="8929687" cy="413861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1)History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(regular cycle, dysmenorrhoea, breast engorgement)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2)Basal body temperature chart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3)Hormonal study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-Serum progesterone  (mid luteal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phase ie day 21 of 28-days cycle)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 LH/FSH levels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-E2, Testosterone levels – PCOS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-Prolactin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-Thyroid tests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AMH</a:t>
            </a:r>
            <a:endParaRPr lang="en-US" alt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457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4) Ultrasound</a:t>
            </a:r>
            <a:endParaRPr lang="ar-IQ" altLang="en-US" dirty="0">
              <a:solidFill>
                <a:srgbClr val="FF0000"/>
              </a:solidFill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304800" y="1219200"/>
            <a:ext cx="4357687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Assess ovulation </a:t>
            </a:r>
          </a:p>
          <a:p>
            <a:pPr marL="457200" indent="-45720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 tracking the size of follicle)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8"/>
          <p:cNvSpPr>
            <a:spLocks noChangeArrowheads="1"/>
          </p:cNvSpPr>
          <p:nvPr/>
        </p:nvSpPr>
        <p:spPr bwMode="auto">
          <a:xfrm>
            <a:off x="5568616" y="2419350"/>
            <a:ext cx="3346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 smtClean="0">
                <a:latin typeface="Times New Roman" pitchFamily="18" charset="0"/>
                <a:cs typeface="Times New Roman" pitchFamily="18" charset="0"/>
              </a:rPr>
              <a:t>U/S </a:t>
            </a: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 ovary at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13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cycle showing the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pre- ovulatory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dominant follicle 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20 mm (normal  18-22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mm)</a:t>
            </a:r>
            <a:endParaRPr lang="ar-IQ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media3.picsearch.com/is?U7fxgA00v2aJxjGjYpQm7wEffitDp6HRA0LZ0JxBvY8&amp;height=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47924"/>
            <a:ext cx="5263817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9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558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638175" y="762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ASSESSING UTERINE/TUBAL PROBLEMS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4179888" cy="85248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11200" b="1" dirty="0" smtClean="0">
                <a:latin typeface="Times New Roman" pitchFamily="18" charset="0"/>
                <a:cs typeface="Times New Roman" pitchFamily="18" charset="0"/>
              </a:rPr>
              <a:t>Hystero-Contrast -Sonography (HyCoSy)</a:t>
            </a:r>
            <a:endParaRPr lang="en-US" altLang="en-US" sz="1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عنصر نائب للمحتوى 5"/>
          <p:cNvSpPr txBox="1">
            <a:spLocks/>
          </p:cNvSpPr>
          <p:nvPr/>
        </p:nvSpPr>
        <p:spPr>
          <a:xfrm>
            <a:off x="4637088" y="1905000"/>
            <a:ext cx="3770312" cy="372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HSG/hysterosalpingoigraphy</a:t>
            </a:r>
            <a:endParaRPr lang="ar-IQ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CER\Desktop\New folder\th33IRX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686050"/>
            <a:ext cx="39290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757488"/>
            <a:ext cx="2533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257675"/>
            <a:ext cx="3286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4099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bfertility 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subfertility lecture</Template>
  <TotalTime>128</TotalTime>
  <Words>701</Words>
  <Application>Microsoft Office PowerPoint</Application>
  <PresentationFormat>On-screen Show (4:3)</PresentationFormat>
  <Paragraphs>191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Britannic Bold</vt:lpstr>
      <vt:lpstr>Calibri</vt:lpstr>
      <vt:lpstr>Times New Roman</vt:lpstr>
      <vt:lpstr>Wingdings</vt:lpstr>
      <vt:lpstr>subfertility lecture</vt:lpstr>
      <vt:lpstr>PowerPoint Presentation</vt:lpstr>
      <vt:lpstr>What is subfertility?</vt:lpstr>
      <vt:lpstr>PowerPoint Presentation</vt:lpstr>
      <vt:lpstr>PowerPoint Presentation</vt:lpstr>
      <vt:lpstr>History &amp; examination</vt:lpstr>
      <vt:lpstr>PowerPoint Presentation</vt:lpstr>
      <vt:lpstr>ASSESSING OVULATION</vt:lpstr>
      <vt:lpstr>PowerPoint Presentation</vt:lpstr>
      <vt:lpstr>ASSESSING UTERINE/TUBAL PROBLEMS</vt:lpstr>
      <vt:lpstr>PowerPoint Presentation</vt:lpstr>
      <vt:lpstr>PowerPoint Presentation</vt:lpstr>
      <vt:lpstr>INVESTIGATIONS (MALE)</vt:lpstr>
      <vt:lpstr>PowerPoint Presentation</vt:lpstr>
      <vt:lpstr>TREATMENT </vt:lpstr>
      <vt:lpstr>OVULATION INDUCTION  </vt:lpstr>
      <vt:lpstr>Peritoneal/Uterine/tubal problems</vt:lpstr>
      <vt:lpstr>Treatment of male subfertlity 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 tawry</dc:creator>
  <cp:lastModifiedBy>msi</cp:lastModifiedBy>
  <cp:revision>12</cp:revision>
  <dcterms:created xsi:type="dcterms:W3CDTF">2020-06-17T11:44:06Z</dcterms:created>
  <dcterms:modified xsi:type="dcterms:W3CDTF">2021-12-03T18:33:11Z</dcterms:modified>
</cp:coreProperties>
</file>